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7" r:id="rId1"/>
  </p:sldMasterIdLst>
  <p:notesMasterIdLst>
    <p:notesMasterId r:id="rId10"/>
  </p:notesMasterIdLst>
  <p:sldIdLst>
    <p:sldId id="257" r:id="rId2"/>
    <p:sldId id="270" r:id="rId3"/>
    <p:sldId id="271" r:id="rId4"/>
    <p:sldId id="272" r:id="rId5"/>
    <p:sldId id="273" r:id="rId6"/>
    <p:sldId id="274" r:id="rId7"/>
    <p:sldId id="267" r:id="rId8"/>
    <p:sldId id="268" r:id="rId9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109" d="100"/>
          <a:sy n="109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DB0FC-FD3C-47B0-9EC9-50393F4AC3D3}" type="datetimeFigureOut">
              <a:rPr lang="hr-HR" smtClean="0"/>
              <a:pPr/>
              <a:t>5.12.2022.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06476-C876-44F5-A08D-3BB404EB107D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0034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986" y="980728"/>
            <a:ext cx="7344816" cy="3240000"/>
          </a:xfrm>
          <a:solidFill>
            <a:srgbClr val="0070C0"/>
          </a:solidFill>
        </p:spPr>
        <p:txBody>
          <a:bodyPr anchor="b"/>
          <a:lstStyle>
            <a:lvl1pPr>
              <a:defRPr sz="6600" b="1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1043608" y="4522440"/>
            <a:ext cx="7344816" cy="1296000"/>
          </a:xfrm>
          <a:solidFill>
            <a:srgbClr val="00B0F0"/>
          </a:solidFill>
        </p:spPr>
        <p:txBody>
          <a:bodyPr anchor="t">
            <a:noAutofit/>
          </a:bodyPr>
          <a:lstStyle>
            <a:lvl1pPr marL="0" indent="0" algn="ctr">
              <a:buNone/>
              <a:defRPr sz="4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dirty="0"/>
              <a:t>Kliknite da biste uredili stil podnaslova matrice</a:t>
            </a:r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" y="6281543"/>
            <a:ext cx="725449" cy="507815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Krađa identiteta i kako se zaštititi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utnik 9"/>
          <p:cNvSpPr/>
          <p:nvPr userDrawn="1"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596" y="236358"/>
            <a:ext cx="7989517" cy="1080000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596" y="1484783"/>
            <a:ext cx="7992888" cy="495688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</a:lstStyle>
          <a:p>
            <a:pPr lvl="0"/>
            <a:r>
              <a:rPr lang="hr-HR" dirty="0"/>
              <a:t>Kliknite da biste uredili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4907" y="6516710"/>
            <a:ext cx="350207" cy="341290"/>
          </a:xfrm>
          <a:ln>
            <a:noFill/>
          </a:ln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5" y="6489384"/>
            <a:ext cx="7639311" cy="395959"/>
          </a:xfrm>
          <a:prstGeom prst="rect">
            <a:avLst/>
          </a:prstGeom>
        </p:spPr>
        <p:txBody>
          <a:bodyPr anchor="ctr"/>
          <a:lstStyle>
            <a:lvl1pPr algn="l">
              <a:defRPr sz="14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fi-FI" smtClean="0"/>
              <a:t>Krađa identiteta i kako se zaštititi</a:t>
            </a:r>
            <a:endParaRPr lang="hr-HR" dirty="0"/>
          </a:p>
        </p:txBody>
      </p:sp>
      <p:sp>
        <p:nvSpPr>
          <p:cNvPr id="9" name="Pravokutnik 8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Slika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7" y="6237311"/>
            <a:ext cx="756067" cy="529247"/>
          </a:xfrm>
          <a:prstGeom prst="rect">
            <a:avLst/>
          </a:prstGeom>
        </p:spPr>
      </p:pic>
      <p:pic>
        <p:nvPicPr>
          <p:cNvPr id="17" name="Slika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" y="0"/>
            <a:ext cx="865632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 userDrawn="1"/>
        </p:nvSpPr>
        <p:spPr>
          <a:xfrm>
            <a:off x="864096" y="6381328"/>
            <a:ext cx="8279904" cy="49615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5013176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2348880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Krađa identiteta i kako se zaštititi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Pravokutnik 7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105" y="277022"/>
            <a:ext cx="7989518" cy="790840"/>
          </a:xfrm>
        </p:spPr>
        <p:txBody>
          <a:bodyPr/>
          <a:lstStyle/>
          <a:p>
            <a:r>
              <a:rPr lang="hr-HR" dirty="0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6201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2023" y="1552464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3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75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defRPr>
            </a:lvl1pPr>
          </a:lstStyle>
          <a:p>
            <a:r>
              <a:rPr lang="fi-FI"/>
              <a:t>Krađa identiteta i kako se zaštititi</a:t>
            </a:r>
            <a:endParaRPr lang="hr-HR" dirty="0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489" y="192206"/>
            <a:ext cx="7989518" cy="790840"/>
          </a:xfrm>
        </p:spPr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05" y="1525560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0105" y="2165322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2407" y="1505744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2407" y="219583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 userDrawn="1"/>
        </p:nvSpPr>
        <p:spPr>
          <a:xfrm>
            <a:off x="935596" y="6489384"/>
            <a:ext cx="8208404" cy="396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80105" y="6489384"/>
            <a:ext cx="7694802" cy="396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Krađa identiteta i kako se zaštititi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6" name="Pravokutnik 5"/>
          <p:cNvSpPr/>
          <p:nvPr userDrawn="1"/>
        </p:nvSpPr>
        <p:spPr>
          <a:xfrm>
            <a:off x="0" y="0"/>
            <a:ext cx="9144000" cy="18864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Slika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" y="0"/>
            <a:ext cx="865632" cy="68580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Krađa identiteta i kako se zaštititi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61817" y="188640"/>
            <a:ext cx="7772400" cy="4942840"/>
          </a:xfrm>
        </p:spPr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057" y="5501374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77057" y="163372"/>
            <a:ext cx="8156448" cy="52257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Pritisnite ikonu za dodavanje slike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057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Krađa identiteta i kako se zaštititi</a:t>
            </a:r>
            <a:endParaRPr lang="hr-HR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63312" y="6474578"/>
            <a:ext cx="2438399" cy="365760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80105" y="6474578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fi-FI"/>
              <a:t>Krađa identiteta i kako se zaštititi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70037" y="19970"/>
            <a:ext cx="773963" cy="100959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021"/>
            <a:ext cx="792088" cy="100872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935596" y="1484784"/>
            <a:ext cx="7992888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/>
              <a:t>Uredite stilove teksta matrice</a:t>
            </a:r>
          </a:p>
          <a:p>
            <a:pPr lvl="1"/>
            <a:r>
              <a:rPr lang="hr-HR" dirty="0"/>
              <a:t>Druga razina</a:t>
            </a:r>
          </a:p>
          <a:p>
            <a:pPr lvl="2"/>
            <a:r>
              <a:rPr lang="hr-HR" dirty="0"/>
              <a:t>Treća razina</a:t>
            </a:r>
          </a:p>
          <a:p>
            <a:pPr lvl="3"/>
            <a:r>
              <a:rPr lang="hr-HR" dirty="0"/>
              <a:t>Četvrta razina</a:t>
            </a:r>
          </a:p>
          <a:p>
            <a:pPr lvl="4"/>
            <a:r>
              <a:rPr lang="hr-HR" dirty="0"/>
              <a:t>Peta razina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8574907" y="6525343"/>
            <a:ext cx="350207" cy="28618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E5F53288-D357-4E6F-8666-F04D8D3A031A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935596" y="269337"/>
            <a:ext cx="7989518" cy="7908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r-HR" dirty="0"/>
              <a:t>Uredite stil naslova matrice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5868144" y="6525342"/>
            <a:ext cx="2438399" cy="332657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35596" y="6525343"/>
            <a:ext cx="4144373" cy="332657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smtClean="0"/>
              <a:t>Krađa identiteta i kako se zaštititi</a:t>
            </a:r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4" r:id="rId6"/>
    <p:sldLayoutId id="2147483765" r:id="rId7"/>
    <p:sldLayoutId id="2147483766" r:id="rId8"/>
    <p:sldLayoutId id="2147483767" r:id="rId9"/>
    <p:sldLayoutId id="2147483768" r:id="rId10"/>
  </p:sldLayoutIdLst>
  <p:transition spd="slow">
    <p:split orient="vert"/>
  </p:transition>
  <p:hf hdr="0" dt="0"/>
  <p:txStyles>
    <p:titleStyle>
      <a:lvl1pPr algn="ctr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1"/>
          </a:solidFill>
          <a:effectLst/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2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ysClr val="windowText" lastClr="00000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cert.hr/phish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owsecureismypassword.net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asswordsgenerator.net/" TargetMode="External"/><Relationship Id="rId2" Type="http://schemas.openxmlformats.org/officeDocument/2006/relationships/hyperlink" Target="https://www.lastpass.com/password-genera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solidFill>
            <a:srgbClr val="0070C0"/>
          </a:solidFill>
        </p:spPr>
        <p:txBody>
          <a:bodyPr anchor="ctr"/>
          <a:lstStyle/>
          <a:p>
            <a:r>
              <a:rPr lang="hr-HR" dirty="0"/>
              <a:t>6. E-SVIJET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hr-HR" sz="3400" dirty="0"/>
              <a:t>6.2 </a:t>
            </a:r>
            <a:r>
              <a:rPr lang="fi-FI" sz="3400" dirty="0"/>
              <a:t>Krađa identiteta i kako se zaštititi</a:t>
            </a:r>
            <a:endParaRPr lang="hr-HR" sz="3400" dirty="0"/>
          </a:p>
        </p:txBody>
      </p:sp>
    </p:spTree>
    <p:extLst>
      <p:ext uri="{BB962C8B-B14F-4D97-AF65-F5344CB8AC3E}">
        <p14:creationId xmlns:p14="http://schemas.microsoft.com/office/powerpoint/2010/main" val="3158810633"/>
      </p:ext>
    </p:extLst>
  </p:cSld>
  <p:clrMapOvr>
    <a:masterClrMapping/>
  </p:clrMapOvr>
  <p:transition spd="slow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9EEDC0-085C-4FFC-B722-A8D8CF531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KRAĐA IDENTITETA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9D7F78F-66E6-4A79-869E-807B4ABDB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6" y="1484783"/>
            <a:ext cx="8208404" cy="4956883"/>
          </a:xfrm>
        </p:spPr>
        <p:txBody>
          <a:bodyPr/>
          <a:lstStyle/>
          <a:p>
            <a:r>
              <a:rPr lang="hr-HR" dirty="0"/>
              <a:t>Kako ni provalniku ne bi dao/dala ključ svoje kuće, automobila, bicikla, tako se moraš zaštititi i od prijevare i krađe na internetu. </a:t>
            </a:r>
          </a:p>
          <a:p>
            <a:r>
              <a:rPr lang="hr-HR" b="1" dirty="0"/>
              <a:t>Krađa identiteta </a:t>
            </a:r>
            <a:r>
              <a:rPr lang="hr-HR" dirty="0"/>
              <a:t>jest prisvajanje identiteta druge osobe i korištenje osobnih podataka (adresa, ime i prezime, OIB, e-pošta...), detalja o bankovnom računu, a sve u svrhu počinjenja prijevare ili kaznenog djela.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D137626-7283-4B31-8865-05904170F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2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5622AA-3BF9-4A02-89BD-06BE266C12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i-FI"/>
              <a:t>Krađa identiteta i kako se zaštititi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6BD70B5-A2EE-4144-975A-E6DA2A8E6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41" y="4960044"/>
            <a:ext cx="2532825" cy="1448615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0AD76140-FA1A-40D6-90FB-E3B213DCA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146" y="4797150"/>
            <a:ext cx="2426415" cy="161048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739D071B-2F77-4BB7-BA3E-705A81274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514" y="4797150"/>
            <a:ext cx="2426415" cy="161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05352"/>
      </p:ext>
    </p:extLst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28B63D-A576-45E2-B927-A03DE54F9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96" y="236358"/>
            <a:ext cx="7989517" cy="1464450"/>
          </a:xfrm>
        </p:spPr>
        <p:txBody>
          <a:bodyPr/>
          <a:lstStyle/>
          <a:p>
            <a:r>
              <a:rPr lang="hr-HR" dirty="0"/>
              <a:t>PHISHING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BC9BD30-FDCF-459B-B9DE-2F7AF646E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6" y="2420888"/>
            <a:ext cx="7992888" cy="4020778"/>
          </a:xfrm>
        </p:spPr>
        <p:txBody>
          <a:bodyPr/>
          <a:lstStyle/>
          <a:p>
            <a:r>
              <a:rPr lang="hr-HR" b="1" dirty="0" err="1"/>
              <a:t>Phishing</a:t>
            </a:r>
            <a:r>
              <a:rPr lang="hr-HR" b="1" dirty="0"/>
              <a:t> su lažne poruke elektroničke pošte </a:t>
            </a:r>
            <a:r>
              <a:rPr lang="hr-HR" dirty="0"/>
              <a:t>koje se šalju s ciljem da se ukrade tuđi novac i podatci.</a:t>
            </a:r>
          </a:p>
          <a:p>
            <a:r>
              <a:rPr lang="hr-HR" dirty="0"/>
              <a:t>Primjerice, poruke u kojima te služba za korisnike obavještava da je netko „provalio” u tvoju e-poštu i moraš poslati svoje podatke da ti pomognu ili poruku s molbom za </a:t>
            </a:r>
            <a:r>
              <a:rPr lang="hr-HR" dirty="0" err="1"/>
              <a:t>doniranje</a:t>
            </a:r>
            <a:r>
              <a:rPr lang="hr-HR" dirty="0"/>
              <a:t> novca u humanitarne svrhe i sl.</a:t>
            </a:r>
          </a:p>
          <a:p>
            <a:r>
              <a:rPr lang="hr-HR" dirty="0"/>
              <a:t>Tvrtke kojima inače vjerujemo nikada neće tražiti naše korisničke podatke.</a:t>
            </a:r>
          </a:p>
          <a:p>
            <a:pPr marL="114300" indent="0">
              <a:buNone/>
            </a:pPr>
            <a:r>
              <a:rPr lang="hr-HR" u="sng" dirty="0">
                <a:hlinkClick r:id="rId2"/>
              </a:rPr>
              <a:t>https://www.cert.hr/phishing/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6E114A3E-44E7-4D39-B5DF-3A2DD1806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E17BF1F-9F90-4F86-A022-BBE5622D5F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i-FI"/>
              <a:t>Krađa identiteta i kako se zaštititi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D3B5E97A-F5EA-4E87-A016-EE54722B6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172" y="234018"/>
            <a:ext cx="2651828" cy="23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65226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FD4571-CE61-44B1-9D1D-F65AC46BF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KAKO SE ZAŠTITITI</a:t>
            </a:r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90FE2693-6C39-4FB7-BB86-F1C1A959C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41091DC-7B09-49A8-930C-B22E47110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i-FI"/>
              <a:t>Krađa identiteta i kako se zaštititi</a:t>
            </a:r>
            <a:endParaRPr lang="hr-HR" dirty="0"/>
          </a:p>
        </p:txBody>
      </p:sp>
      <p:sp>
        <p:nvSpPr>
          <p:cNvPr id="6" name="Zaobljeni pravokutnik 10">
            <a:extLst>
              <a:ext uri="{FF2B5EF4-FFF2-40B4-BE49-F238E27FC236}">
                <a16:creationId xmlns:a16="http://schemas.microsoft.com/office/drawing/2014/main" id="{740C40DA-96B0-4020-B4C8-ECE6049FFED5}"/>
              </a:ext>
            </a:extLst>
          </p:cNvPr>
          <p:cNvSpPr/>
          <p:nvPr/>
        </p:nvSpPr>
        <p:spPr>
          <a:xfrm>
            <a:off x="911758" y="4538538"/>
            <a:ext cx="8136000" cy="99747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unosi svoju lozinku ako si na neku mrežnu stranicu došao/a slijedeći poveznicu iz nepouzdane elektroničke poruke ili na chatu.</a:t>
            </a:r>
          </a:p>
        </p:txBody>
      </p:sp>
      <p:sp>
        <p:nvSpPr>
          <p:cNvPr id="7" name="Zaobljeni pravokutnik 11">
            <a:extLst>
              <a:ext uri="{FF2B5EF4-FFF2-40B4-BE49-F238E27FC236}">
                <a16:creationId xmlns:a16="http://schemas.microsoft.com/office/drawing/2014/main" id="{86145D39-C1D2-4B27-83C8-877F0EF01062}"/>
              </a:ext>
            </a:extLst>
          </p:cNvPr>
          <p:cNvSpPr/>
          <p:nvPr/>
        </p:nvSpPr>
        <p:spPr>
          <a:xfrm>
            <a:off x="911758" y="1345361"/>
            <a:ext cx="8136000" cy="57147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odgovaraj na sumnjivu elektroničku poštu.</a:t>
            </a:r>
            <a:endParaRPr lang="hr-HR" sz="20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Zaobljeni pravokutnik 12">
            <a:extLst>
              <a:ext uri="{FF2B5EF4-FFF2-40B4-BE49-F238E27FC236}">
                <a16:creationId xmlns:a16="http://schemas.microsoft.com/office/drawing/2014/main" id="{3FCCEB2D-484D-4450-97E0-A31BA546997C}"/>
              </a:ext>
            </a:extLst>
          </p:cNvPr>
          <p:cNvSpPr/>
          <p:nvPr/>
        </p:nvSpPr>
        <p:spPr>
          <a:xfrm>
            <a:off x="911758" y="2118613"/>
            <a:ext cx="8136000" cy="760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 šalji svoju lozinku elektroničkom poštom i ne dijelu ju s drugima.</a:t>
            </a:r>
            <a:endParaRPr lang="hr-H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Zaobljeni pravokutnik 21">
            <a:extLst>
              <a:ext uri="{FF2B5EF4-FFF2-40B4-BE49-F238E27FC236}">
                <a16:creationId xmlns:a16="http://schemas.microsoft.com/office/drawing/2014/main" id="{686B948B-1F51-4EF8-A64C-80838962209B}"/>
              </a:ext>
            </a:extLst>
          </p:cNvPr>
          <p:cNvSpPr/>
          <p:nvPr/>
        </p:nvSpPr>
        <p:spPr>
          <a:xfrm>
            <a:off x="911758" y="3080578"/>
            <a:ext cx="8136000" cy="1256179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Budi pažljiv/pažljiva pri svakoj prijavi na neku mrežnu stranicu. Provjeri počinje li adresa stranice sa https:// jer to znači da je veza sigurnija i otpornija na neželjeno upravljanje.</a:t>
            </a:r>
            <a:endParaRPr lang="hr-HR" sz="24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Zaobljeni pravokutnik 24">
            <a:extLst>
              <a:ext uri="{FF2B5EF4-FFF2-40B4-BE49-F238E27FC236}">
                <a16:creationId xmlns:a16="http://schemas.microsoft.com/office/drawing/2014/main" id="{2F8BD18C-B39A-4E11-A958-7BAF0D49BBEB}"/>
              </a:ext>
            </a:extLst>
          </p:cNvPr>
          <p:cNvSpPr/>
          <p:nvPr/>
        </p:nvSpPr>
        <p:spPr>
          <a:xfrm>
            <a:off x="911758" y="5737789"/>
            <a:ext cx="8136000" cy="625413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000" dirty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Prijavi sumnjive elektroničke poruke i prijevare.</a:t>
            </a:r>
            <a:endParaRPr lang="hr-HR" sz="200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2888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2298C0-DBF4-4BA3-B0CC-4B3F6BB0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97" y="236358"/>
            <a:ext cx="5370142" cy="1080000"/>
          </a:xfrm>
        </p:spPr>
        <p:txBody>
          <a:bodyPr/>
          <a:lstStyle/>
          <a:p>
            <a:r>
              <a:rPr lang="hr-HR" dirty="0"/>
              <a:t>LOZINKA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E0C6CF7-085E-4E5B-BD1F-E884E3F37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596" y="2276872"/>
            <a:ext cx="8460940" cy="4164794"/>
          </a:xfrm>
        </p:spPr>
        <p:txBody>
          <a:bodyPr/>
          <a:lstStyle/>
          <a:p>
            <a:r>
              <a:rPr lang="hr-HR" dirty="0"/>
              <a:t>Lozinka se koristi kao tajni podatak za pristup korisničkim računima (računima e-pošte, mrežnim stranicama, programima i sl.). </a:t>
            </a:r>
          </a:p>
          <a:p>
            <a:r>
              <a:rPr lang="hr-HR" dirty="0"/>
              <a:t>Lozinka se sastoji od slova, brojki i znakova. </a:t>
            </a:r>
          </a:p>
          <a:p>
            <a:r>
              <a:rPr lang="hr-HR" dirty="0"/>
              <a:t>Lozinka ne smije biti jednostavna.</a:t>
            </a:r>
          </a:p>
          <a:p>
            <a:r>
              <a:rPr lang="sv-SE" dirty="0"/>
              <a:t>Pri odabiru lozinke obavezno koristi velika i mala slova, brojke i znakove. </a:t>
            </a:r>
            <a:endParaRPr lang="hr-HR" dirty="0"/>
          </a:p>
          <a:p>
            <a:r>
              <a:rPr lang="sv-SE" dirty="0"/>
              <a:t>Lozinka neka sadržava</a:t>
            </a:r>
            <a:r>
              <a:rPr lang="hr-HR" dirty="0"/>
              <a:t> najmanje šest znakova.</a:t>
            </a:r>
          </a:p>
          <a:p>
            <a:pPr marL="114300" indent="0">
              <a:buNone/>
            </a:pPr>
            <a:r>
              <a:rPr lang="hr-HR" i="1" u="sng" dirty="0">
                <a:hlinkClick r:id="rId2"/>
              </a:rPr>
              <a:t>https://howsecureismypassword.net/</a:t>
            </a:r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01F5682-788E-40D4-A9B3-0DB537DC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46678B-4635-4D90-B0EA-9288FBB3B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i-FI"/>
              <a:t>Krađa identiteta i kako se zaštititi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8AFE024E-17CE-4CF0-BBBD-E681F46BA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738" y="26598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10896"/>
      </p:ext>
    </p:extLst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145B9B-E9B6-4290-9033-80292C10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143FDEF-B786-45A3-BC15-CBC4CF143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Dobru lozinku možeš kreirati i pomoću besplatnih alata na </a:t>
            </a:r>
            <a:r>
              <a:rPr lang="hr-HR" dirty="0" smtClean="0"/>
              <a:t>internetu</a:t>
            </a:r>
            <a:r>
              <a:rPr lang="hr-HR" dirty="0" smtClean="0"/>
              <a:t>:</a:t>
            </a:r>
            <a:endParaRPr lang="hr-HR" dirty="0"/>
          </a:p>
          <a:p>
            <a:pPr marL="114300" indent="0">
              <a:buNone/>
            </a:pPr>
            <a:r>
              <a:rPr lang="hr-HR" u="sng" dirty="0">
                <a:hlinkClick r:id="rId2"/>
              </a:rPr>
              <a:t>https://www.lastpass.com/password-generator</a:t>
            </a:r>
            <a:endParaRPr lang="hr-HR" dirty="0"/>
          </a:p>
          <a:p>
            <a:pPr marL="114300" indent="0">
              <a:buNone/>
            </a:pPr>
            <a:r>
              <a:rPr lang="hr-HR" u="sng" dirty="0">
                <a:hlinkClick r:id="rId3"/>
              </a:rPr>
              <a:t>https://passwordsgenerator.net</a:t>
            </a:r>
            <a:r>
              <a:rPr lang="hr-HR" u="sng" dirty="0" smtClean="0">
                <a:hlinkClick r:id="rId3"/>
              </a:rPr>
              <a:t>/</a:t>
            </a:r>
            <a:endParaRPr lang="hr-HR" u="sng" dirty="0" smtClean="0"/>
          </a:p>
          <a:p>
            <a:r>
              <a:rPr lang="hr-HR" dirty="0" smtClean="0"/>
              <a:t>Isprobaj oba generatora lozinki. Dobivene lozinke postavi na </a:t>
            </a:r>
            <a:r>
              <a:rPr lang="hr-HR" dirty="0" err="1" smtClean="0"/>
              <a:t>Padlet</a:t>
            </a:r>
            <a:r>
              <a:rPr lang="hr-HR" dirty="0" smtClean="0"/>
              <a:t> i objasni zbog čega su sigurne.</a:t>
            </a:r>
            <a:endParaRPr lang="hr-HR" dirty="0"/>
          </a:p>
          <a:p>
            <a:r>
              <a:rPr lang="hr-HR" dirty="0" smtClean="0"/>
              <a:t>Istraži </a:t>
            </a:r>
            <a:r>
              <a:rPr lang="hr-HR" dirty="0"/>
              <a:t>kako ćeš dodatno zaštititi svoj korisnički račun elektroničke pošte ili bilo koji drugi korisnički </a:t>
            </a:r>
            <a:r>
              <a:rPr lang="hr-HR" dirty="0" smtClean="0"/>
              <a:t>račun te i to napiši na </a:t>
            </a:r>
            <a:r>
              <a:rPr lang="hr-HR" dirty="0" err="1" smtClean="0"/>
              <a:t>Padlet</a:t>
            </a:r>
            <a:r>
              <a:rPr lang="hr-HR" dirty="0" smtClean="0"/>
              <a:t>.</a:t>
            </a:r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A4E57160-0766-466B-865A-53996E3D5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13D79E9-A2D6-4A8B-9EEA-3999AF9C6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i-FI"/>
              <a:t>Krađa identiteta i kako se zaštititi</a:t>
            </a:r>
            <a:endParaRPr lang="hr-HR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F1612081-D53E-47FC-AD9D-C6B1F4DBFA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486" y="272362"/>
            <a:ext cx="125052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144243"/>
      </p:ext>
    </p:extLst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SAŽETAK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988840"/>
            <a:ext cx="7992888" cy="4452826"/>
          </a:xfrm>
        </p:spPr>
        <p:txBody>
          <a:bodyPr>
            <a:normAutofit/>
          </a:bodyPr>
          <a:lstStyle/>
          <a:p>
            <a:r>
              <a:rPr lang="nn-NO" b="1" dirty="0"/>
              <a:t>Krađa identiteta </a:t>
            </a:r>
            <a:r>
              <a:rPr lang="nn-NO" dirty="0"/>
              <a:t>je prisvajanje identiteta druge</a:t>
            </a:r>
            <a:r>
              <a:rPr lang="hr-HR" dirty="0"/>
              <a:t> </a:t>
            </a:r>
            <a:r>
              <a:rPr lang="pl-PL" dirty="0"/>
              <a:t>osobe i korištenje njegovih osobnih podataka.</a:t>
            </a:r>
          </a:p>
          <a:p>
            <a:r>
              <a:rPr lang="hr-HR" b="1" i="1" dirty="0" err="1"/>
              <a:t>Phishing</a:t>
            </a:r>
            <a:r>
              <a:rPr lang="hr-HR" b="1" i="1" dirty="0"/>
              <a:t> </a:t>
            </a:r>
            <a:r>
              <a:rPr lang="hr-HR" dirty="0"/>
              <a:t>je slanje lažnih poruka elektroničke pošte radi ostvarivanja fi </a:t>
            </a:r>
            <a:r>
              <a:rPr lang="hr-HR" dirty="0" err="1"/>
              <a:t>nancijske</a:t>
            </a:r>
            <a:r>
              <a:rPr lang="hr-HR" dirty="0"/>
              <a:t> koristi ili pribavljanja nekih povjerljivih informacija.</a:t>
            </a:r>
          </a:p>
          <a:p>
            <a:r>
              <a:rPr lang="hr-HR" b="1" dirty="0"/>
              <a:t>Lozinke </a:t>
            </a:r>
            <a:r>
              <a:rPr lang="hr-HR" dirty="0"/>
              <a:t>se koriste kao tajni podatak za pristupanje korisničkim računima.</a:t>
            </a:r>
            <a:endParaRPr lang="hr-HR" sz="24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7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i-FI"/>
              <a:t>Krađa identiteta i kako se zaštititi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30546321"/>
      </p:ext>
    </p:extLst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PONAVLJANJE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35596" y="1844824"/>
            <a:ext cx="8208404" cy="4596842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/>
            </a:pPr>
            <a:r>
              <a:rPr lang="pl-PL" dirty="0"/>
              <a:t>Objasni kako može doći do </a:t>
            </a:r>
            <a:r>
              <a:rPr lang="hr-HR" dirty="0"/>
              <a:t>krađe identiteta u stvarnom, a kako u virtualnom svijetu.</a:t>
            </a:r>
          </a:p>
          <a:p>
            <a:pPr marL="571500" indent="-457200">
              <a:buFont typeface="+mj-lt"/>
              <a:buAutoNum type="arabicPeriod"/>
            </a:pPr>
            <a:r>
              <a:rPr lang="hr-HR" dirty="0"/>
              <a:t>Što je </a:t>
            </a:r>
            <a:r>
              <a:rPr lang="hr-HR" i="1" dirty="0" err="1"/>
              <a:t>phishing</a:t>
            </a:r>
            <a:r>
              <a:rPr lang="hr-HR" dirty="0"/>
              <a:t>?</a:t>
            </a:r>
          </a:p>
          <a:p>
            <a:pPr marL="571500" indent="-457200">
              <a:buFont typeface="+mj-lt"/>
              <a:buAutoNum type="arabicPeriod"/>
            </a:pPr>
            <a:r>
              <a:rPr lang="pl-PL" dirty="0"/>
              <a:t>Navedi nekoliko savjeta za </a:t>
            </a:r>
            <a:r>
              <a:rPr lang="hr-HR" dirty="0"/>
              <a:t>dobru lozinku</a:t>
            </a:r>
            <a:r>
              <a:rPr lang="hr-HR" dirty="0" smtClean="0"/>
              <a:t>.</a:t>
            </a:r>
          </a:p>
          <a:p>
            <a:pPr marL="571500" indent="-457200">
              <a:buFont typeface="+mj-lt"/>
              <a:buAutoNum type="arabicPeriod"/>
            </a:pPr>
            <a:endParaRPr lang="hr-HR" sz="2600" dirty="0"/>
          </a:p>
          <a:p>
            <a:pPr marL="114300" indent="0">
              <a:buNone/>
            </a:pPr>
            <a:r>
              <a:rPr lang="hr-HR" sz="2600" dirty="0" smtClean="0"/>
              <a:t>Odgovore na ova pitanja napiši na </a:t>
            </a:r>
            <a:r>
              <a:rPr lang="hr-HR" sz="2600" dirty="0" err="1" smtClean="0"/>
              <a:t>Padlet</a:t>
            </a:r>
            <a:r>
              <a:rPr lang="hr-HR" sz="2600" dirty="0" smtClean="0"/>
              <a:t>. Pitanja ne trebaš prepisivati, samo napiši redni broj ispred </a:t>
            </a:r>
            <a:r>
              <a:rPr lang="hr-HR" sz="2600" smtClean="0"/>
              <a:t>pripadajućeg odgovora.</a:t>
            </a:r>
            <a:endParaRPr lang="hr-HR" sz="260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53288-D357-4E6F-8666-F04D8D3A031A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ctr"/>
            <a:r>
              <a:rPr lang="fi-FI"/>
              <a:t>Krađa identiteta i kako se zaštititi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1523534"/>
      </p:ext>
    </p:extLst>
  </p:cSld>
  <p:clrMapOvr>
    <a:masterClrMapping/>
  </p:clrMapOvr>
  <p:transition spd="slow">
    <p:split orient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fa_osnove">
  <a:themeElements>
    <a:clrScheme name="Gomilanj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sjednost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Alfa_osnove</Template>
  <TotalTime>3349</TotalTime>
  <Words>495</Words>
  <Application>Microsoft Office PowerPoint</Application>
  <PresentationFormat>Prikaz na zaslonu (4:3)</PresentationFormat>
  <Paragraphs>53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3" baseType="lpstr">
      <vt:lpstr>Arial</vt:lpstr>
      <vt:lpstr>Calibri</vt:lpstr>
      <vt:lpstr>Fira Sans</vt:lpstr>
      <vt:lpstr>Tahoma</vt:lpstr>
      <vt:lpstr>Alfa_osnove</vt:lpstr>
      <vt:lpstr>6. E-SVIJET</vt:lpstr>
      <vt:lpstr>KRAĐA IDENTITETA</vt:lpstr>
      <vt:lpstr>PHISHING</vt:lpstr>
      <vt:lpstr>KAKO SE ZAŠTITITI</vt:lpstr>
      <vt:lpstr>LOZINKA</vt:lpstr>
      <vt:lpstr>ZADATAK</vt:lpstr>
      <vt:lpstr>SAŽETAK</vt:lpstr>
      <vt:lpstr>PONAVLJANJE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</dc:title>
  <dc:creator>Daniela</dc:creator>
  <cp:lastModifiedBy>Dalia</cp:lastModifiedBy>
  <cp:revision>150</cp:revision>
  <dcterms:created xsi:type="dcterms:W3CDTF">2013-04-15T10:22:21Z</dcterms:created>
  <dcterms:modified xsi:type="dcterms:W3CDTF">2022-12-05T10:51:36Z</dcterms:modified>
</cp:coreProperties>
</file>